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2" r:id="rId1"/>
  </p:sldMasterIdLst>
  <p:sldIdLst>
    <p:sldId id="258" r:id="rId2"/>
    <p:sldId id="260" r:id="rId3"/>
    <p:sldId id="262" r:id="rId4"/>
    <p:sldId id="281" r:id="rId5"/>
    <p:sldId id="282" r:id="rId6"/>
    <p:sldId id="283" r:id="rId7"/>
    <p:sldId id="284" r:id="rId8"/>
  </p:sldIdLst>
  <p:sldSz cx="9145588" cy="6859588"/>
  <p:notesSz cx="18288000" cy="10274300"/>
  <p:embeddedFontLst>
    <p:embeddedFont>
      <p:font typeface="PT Astra Serif" panose="020A0603040505020204" pitchFamily="18" charset="-52"/>
      <p:regular r:id="rId9"/>
      <p:bold r:id="rId10"/>
      <p:italic r:id="rId11"/>
      <p:boldItalic r:id="rId12"/>
    </p:embeddedFont>
    <p:embeddedFont>
      <p:font typeface="CKDJUM+Open Sans Light" panose="020B0604020202020204" charset="0"/>
      <p:regular r:id="rId13"/>
    </p:embeddedFont>
    <p:embeddedFont>
      <p:font typeface="Trebuchet MS" panose="020B0603020202020204" pitchFamily="34" charset="0"/>
      <p:regular r:id="rId14"/>
      <p:bold r:id="rId15"/>
      <p:italic r:id="rId16"/>
      <p:boldItalic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Georgia" panose="02040502050405020303" pitchFamily="18" charset="0"/>
      <p:regular r:id="rId22"/>
      <p:bold r:id="rId23"/>
      <p:italic r:id="rId24"/>
      <p:boldItalic r:id="rId25"/>
    </p:embeddedFont>
  </p:embeddedFontLst>
  <p:defaultTextStyle>
    <a:defPPr>
      <a:defRPr lang="ru-RU"/>
    </a:defPPr>
    <a:lvl1pPr marL="0" algn="l" defTabSz="515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257743" algn="l" defTabSz="515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515488" algn="l" defTabSz="515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773230" algn="l" defTabSz="515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030974" algn="l" defTabSz="515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288718" algn="l" defTabSz="515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1546462" algn="l" defTabSz="515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1804205" algn="l" defTabSz="515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061949" algn="l" defTabSz="515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430" y="-538"/>
      </p:cViewPr>
      <p:guideLst>
        <p:guide orient="horz" pos="2115"/>
        <p:guide pos="12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5" Type="http://schemas.openxmlformats.org/officeDocument/2006/relationships/font" Target="fonts/font17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font" Target="fonts/font15.fntdata"/><Relationship Id="rId28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font" Target="fonts/font14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7815"/>
            <a:ext cx="9145588" cy="2991773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5588" cy="386781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925"/>
            <a:ext cx="9145588" cy="228652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571"/>
            <a:ext cx="9145588" cy="5106582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4051" y="5053716"/>
            <a:ext cx="5637989" cy="882323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2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4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724" y="3133016"/>
            <a:ext cx="7176597" cy="1793582"/>
          </a:xfrm>
          <a:effectLst/>
        </p:spPr>
        <p:txBody>
          <a:bodyPr>
            <a:noAutofit/>
          </a:bodyPr>
          <a:lstStyle>
            <a:lvl1pPr marL="640144" indent="-457246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331" y="731688"/>
            <a:ext cx="6401912" cy="3475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959" y="376605"/>
            <a:ext cx="2057757" cy="5239552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691" y="731689"/>
            <a:ext cx="4830126" cy="48958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>
          <a:xfrm>
            <a:off x="188867" y="1642063"/>
            <a:ext cx="3399587" cy="1384995"/>
          </a:xfrm>
        </p:spPr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11/7/2025</a:t>
            </a:fld>
            <a:endParaRPr lang="en-US" dirty="0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0" advClick="0" advTm="11000"/>
    </mc:Choice>
    <mc:Fallback xmlns="">
      <p:transition spd="slow" advClick="0" advTm="11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198" y="731689"/>
            <a:ext cx="6401912" cy="3475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7815"/>
            <a:ext cx="9145588" cy="2991773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5588" cy="386781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925"/>
            <a:ext cx="9145588" cy="228652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571"/>
            <a:ext cx="9145588" cy="5106582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548" y="2173151"/>
            <a:ext cx="5967702" cy="2423907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789" y="4608578"/>
            <a:ext cx="5971531" cy="835653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7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9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2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4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7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9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3198" y="731688"/>
            <a:ext cx="3347285" cy="3475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959" y="731689"/>
            <a:ext cx="3347285" cy="3475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199" y="731689"/>
            <a:ext cx="3347285" cy="639910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46" indent="0">
              <a:buNone/>
              <a:defRPr sz="2000" b="1"/>
            </a:lvl2pPr>
            <a:lvl3pPr marL="914491" indent="0">
              <a:buNone/>
              <a:defRPr sz="1800" b="1"/>
            </a:lvl3pPr>
            <a:lvl4pPr marL="1371737" indent="0">
              <a:buNone/>
              <a:defRPr sz="1600" b="1"/>
            </a:lvl4pPr>
            <a:lvl5pPr marL="1828983" indent="0">
              <a:buNone/>
              <a:defRPr sz="1600" b="1"/>
            </a:lvl5pPr>
            <a:lvl6pPr marL="2286229" indent="0">
              <a:buNone/>
              <a:defRPr sz="1600" b="1"/>
            </a:lvl6pPr>
            <a:lvl7pPr marL="2743474" indent="0">
              <a:buNone/>
              <a:defRPr sz="1600" b="1"/>
            </a:lvl7pPr>
            <a:lvl8pPr marL="3200720" indent="0">
              <a:buNone/>
              <a:defRPr sz="1600" b="1"/>
            </a:lvl8pPr>
            <a:lvl9pPr marL="365796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648" y="1400651"/>
            <a:ext cx="3347285" cy="274383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109" y="731689"/>
            <a:ext cx="3347285" cy="639910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46" indent="0">
              <a:buNone/>
              <a:defRPr sz="2000" b="1"/>
            </a:lvl2pPr>
            <a:lvl3pPr marL="914491" indent="0">
              <a:buNone/>
              <a:defRPr sz="1800" b="1"/>
            </a:lvl3pPr>
            <a:lvl4pPr marL="1371737" indent="0">
              <a:buNone/>
              <a:defRPr sz="1600" b="1"/>
            </a:lvl4pPr>
            <a:lvl5pPr marL="1828983" indent="0">
              <a:buNone/>
              <a:defRPr sz="1600" b="1"/>
            </a:lvl5pPr>
            <a:lvl6pPr marL="2286229" indent="0">
              <a:buNone/>
              <a:defRPr sz="1600" b="1"/>
            </a:lvl6pPr>
            <a:lvl7pPr marL="2743474" indent="0">
              <a:buNone/>
              <a:defRPr sz="1600" b="1"/>
            </a:lvl7pPr>
            <a:lvl8pPr marL="3200720" indent="0">
              <a:buNone/>
              <a:defRPr sz="1600" b="1"/>
            </a:lvl8pPr>
            <a:lvl9pPr marL="3657966" indent="0">
              <a:buNone/>
              <a:defRPr sz="1600" b="1"/>
            </a:lvl9pPr>
          </a:lstStyle>
          <a:p>
            <a:pPr marL="0" lvl="0" indent="0" algn="ctr" defTabSz="914491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832" y="1399356"/>
            <a:ext cx="3347285" cy="274383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241" y="2210312"/>
            <a:ext cx="3636716" cy="1258784"/>
          </a:xfrm>
          <a:effectLst/>
        </p:spPr>
        <p:txBody>
          <a:bodyPr anchor="b">
            <a:noAutofit/>
          </a:bodyPr>
          <a:lstStyle>
            <a:lvl1pPr marL="228623" indent="-228623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4313" y="731690"/>
            <a:ext cx="4017783" cy="4895863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952" y="3498612"/>
            <a:ext cx="3389248" cy="2140013"/>
          </a:xfrm>
        </p:spPr>
        <p:txBody>
          <a:bodyPr/>
          <a:lstStyle>
            <a:lvl1pPr marL="0" indent="0">
              <a:buNone/>
              <a:defRPr sz="1400"/>
            </a:lvl1pPr>
            <a:lvl2pPr marL="457246" indent="0">
              <a:buNone/>
              <a:defRPr sz="1200"/>
            </a:lvl2pPr>
            <a:lvl3pPr marL="914491" indent="0">
              <a:buNone/>
              <a:defRPr sz="1000"/>
            </a:lvl3pPr>
            <a:lvl4pPr marL="1371737" indent="0">
              <a:buNone/>
              <a:defRPr sz="900"/>
            </a:lvl4pPr>
            <a:lvl5pPr marL="1828983" indent="0">
              <a:buNone/>
              <a:defRPr sz="900"/>
            </a:lvl5pPr>
            <a:lvl6pPr marL="2286229" indent="0">
              <a:buNone/>
              <a:defRPr sz="900"/>
            </a:lvl6pPr>
            <a:lvl7pPr marL="2743474" indent="0">
              <a:buNone/>
              <a:defRPr sz="900"/>
            </a:lvl7pPr>
            <a:lvl8pPr marL="3200720" indent="0">
              <a:buNone/>
              <a:defRPr sz="900"/>
            </a:lvl8pPr>
            <a:lvl9pPr marL="365796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7815"/>
            <a:ext cx="9145588" cy="2991773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5588" cy="386781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925"/>
            <a:ext cx="9145588" cy="228652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571"/>
            <a:ext cx="9145588" cy="5106582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952" y="1143265"/>
            <a:ext cx="4115515" cy="3128530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46" indent="0">
              <a:buNone/>
              <a:defRPr sz="2800"/>
            </a:lvl2pPr>
            <a:lvl3pPr marL="914491" indent="0">
              <a:buNone/>
              <a:defRPr sz="2400"/>
            </a:lvl3pPr>
            <a:lvl4pPr marL="1371737" indent="0">
              <a:buNone/>
              <a:defRPr sz="2000"/>
            </a:lvl4pPr>
            <a:lvl5pPr marL="1828983" indent="0">
              <a:buNone/>
              <a:defRPr sz="2000"/>
            </a:lvl5pPr>
            <a:lvl6pPr marL="2286229" indent="0">
              <a:buNone/>
              <a:defRPr sz="2000"/>
            </a:lvl6pPr>
            <a:lvl7pPr marL="2743474" indent="0">
              <a:buNone/>
              <a:defRPr sz="2000"/>
            </a:lvl7pPr>
            <a:lvl8pPr marL="3200720" indent="0">
              <a:buNone/>
              <a:defRPr sz="2000"/>
            </a:lvl8pPr>
            <a:lvl9pPr marL="3657966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039" y="1010720"/>
            <a:ext cx="3694756" cy="2163521"/>
          </a:xfrm>
        </p:spPr>
        <p:txBody>
          <a:bodyPr anchor="b"/>
          <a:lstStyle>
            <a:lvl1pPr marL="182898" indent="-182898">
              <a:buFont typeface="Georgia" pitchFamily="18" charset="0"/>
              <a:buChar char="*"/>
              <a:defRPr sz="1600"/>
            </a:lvl1pPr>
            <a:lvl2pPr marL="457246" indent="0">
              <a:buNone/>
              <a:defRPr sz="1200"/>
            </a:lvl2pPr>
            <a:lvl3pPr marL="914491" indent="0">
              <a:buNone/>
              <a:defRPr sz="1000"/>
            </a:lvl3pPr>
            <a:lvl4pPr marL="1371737" indent="0">
              <a:buNone/>
              <a:defRPr sz="900"/>
            </a:lvl4pPr>
            <a:lvl5pPr marL="1828983" indent="0">
              <a:buNone/>
              <a:defRPr sz="900"/>
            </a:lvl5pPr>
            <a:lvl6pPr marL="2286229" indent="0">
              <a:buNone/>
              <a:defRPr sz="900"/>
            </a:lvl6pPr>
            <a:lvl7pPr marL="2743474" indent="0">
              <a:buNone/>
              <a:defRPr sz="900"/>
            </a:lvl7pPr>
            <a:lvl8pPr marL="3200720" indent="0">
              <a:buNone/>
              <a:defRPr sz="900"/>
            </a:lvl8pPr>
            <a:lvl9pPr marL="365796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394" y="4465455"/>
            <a:ext cx="6384647" cy="1143265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6582"/>
            <a:ext cx="9145588" cy="1753006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5588" cy="510658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9177"/>
            <a:ext cx="9145588" cy="228652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571"/>
            <a:ext cx="9145588" cy="5106582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601" y="4373180"/>
            <a:ext cx="6513642" cy="1143265"/>
          </a:xfrm>
          <a:prstGeom prst="rect">
            <a:avLst/>
          </a:prstGeom>
          <a:effectLst/>
        </p:spPr>
        <p:txBody>
          <a:bodyPr vert="horz" lIns="91449" tIns="45725" rIns="91449" bIns="45725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198" y="732429"/>
            <a:ext cx="6401912" cy="3475525"/>
          </a:xfrm>
          <a:prstGeom prst="rect">
            <a:avLst/>
          </a:prstGeom>
        </p:spPr>
        <p:txBody>
          <a:bodyPr vert="horz" lIns="91449" tIns="45725" rIns="91449" bIns="4572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3272" y="6173629"/>
            <a:ext cx="2515037" cy="365210"/>
          </a:xfrm>
          <a:prstGeom prst="rect">
            <a:avLst/>
          </a:prstGeom>
        </p:spPr>
        <p:txBody>
          <a:bodyPr vert="horz" lIns="91449" tIns="45725" rIns="91449" bIns="45725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79" y="6173629"/>
            <a:ext cx="3353383" cy="365210"/>
          </a:xfrm>
          <a:prstGeom prst="rect">
            <a:avLst/>
          </a:prstGeom>
        </p:spPr>
        <p:txBody>
          <a:bodyPr vert="horz" lIns="91449" tIns="45725" rIns="91449" bIns="45725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661" y="6173629"/>
            <a:ext cx="1829118" cy="365210"/>
          </a:xfrm>
          <a:prstGeom prst="rect">
            <a:avLst/>
          </a:prstGeom>
        </p:spPr>
        <p:txBody>
          <a:bodyPr vert="horz" lIns="91449" tIns="45725" rIns="91449" bIns="45725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</p:sldLayoutIdLst>
  <p:timing>
    <p:tnLst>
      <p:par>
        <p:cTn id="1" dur="indefinite" restart="never" nodeType="tmRoot"/>
      </p:par>
    </p:tnLst>
  </p:timing>
  <p:txStyles>
    <p:titleStyle>
      <a:lvl1pPr marL="320072" indent="-320072" algn="r" defTabSz="914491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23" indent="-182898" algn="l" defTabSz="914491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95" indent="-182898" algn="l" defTabSz="914491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3042" indent="-182898" algn="l" defTabSz="914491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390" indent="-182898" algn="l" defTabSz="914491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90027" indent="-182898" algn="l" defTabSz="914491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374" indent="-182898" algn="l" defTabSz="914491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6157" indent="-182898" algn="l" defTabSz="914491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229" indent="-182898" algn="l" defTabSz="914491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8011" indent="-182898" algn="l" defTabSz="914491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46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91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737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83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229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474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720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966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jpeg"/><Relationship Id="rId7" Type="http://schemas.openxmlformats.org/officeDocument/2006/relationships/image" Target="../media/image16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bg2">
                <a:lumMod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1871" y="5446018"/>
            <a:ext cx="1205796" cy="1205796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4" name="object 4"/>
          <p:cNvSpPr txBox="1"/>
          <p:nvPr/>
        </p:nvSpPr>
        <p:spPr>
          <a:xfrm>
            <a:off x="900386" y="2061642"/>
            <a:ext cx="7957281" cy="45130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15000"/>
              </a:lnSpc>
              <a:spcBef>
                <a:spcPts val="750"/>
              </a:spcBef>
              <a:spcAft>
                <a:spcPts val="1125"/>
              </a:spcAft>
            </a:pP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Социальный контракт  - это двустороннее соглашение между органами социальной защиты и малоимущими гражданами (или малоимущими семьями). </a:t>
            </a:r>
          </a:p>
          <a:p>
            <a:pPr>
              <a:lnSpc>
                <a:spcPct val="115000"/>
              </a:lnSpc>
              <a:spcBef>
                <a:spcPts val="750"/>
              </a:spcBef>
              <a:spcAft>
                <a:spcPts val="1125"/>
              </a:spcAft>
            </a:pPr>
            <a:endParaRPr lang="ru-RU" sz="1800" b="1" dirty="0" smtClean="0">
              <a:solidFill>
                <a:schemeClr val="bg2">
                  <a:lumMod val="25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just">
              <a:lnSpc>
                <a:spcPct val="115000"/>
              </a:lnSpc>
              <a:spcBef>
                <a:spcPts val="750"/>
              </a:spcBef>
              <a:spcAft>
                <a:spcPts val="1125"/>
              </a:spcAft>
            </a:pP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Орган социальной защиты обязуется оказать гражданину финансовую помощь, а гражданин — реализовать мероприятия, предусмотренные программой социальной адаптации для того, чтобы преодолеть трудную жизненную ситуацию и повысить уровень своих доходов.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Объём </a:t>
            </a:r>
            <a:r>
              <a:rPr lang="ru-RU" sz="2000" b="1" dirty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финансирования в </a:t>
            </a:r>
            <a:r>
              <a:rPr lang="ru-RU" sz="2000" b="1" dirty="0" smtClean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2025 году составляет </a:t>
            </a:r>
            <a:r>
              <a:rPr lang="ru-RU" sz="2000" b="1" dirty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более </a:t>
            </a:r>
            <a:endParaRPr lang="ru-RU" sz="2000" b="1" dirty="0" smtClean="0">
              <a:solidFill>
                <a:srgbClr val="FF000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r>
              <a:rPr lang="ru-RU" sz="2000" b="1" dirty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                                   594 млн</a:t>
            </a:r>
            <a:r>
              <a:rPr lang="ru-RU" sz="2000" b="1" dirty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 </a:t>
            </a:r>
            <a:r>
              <a:rPr lang="ru-RU" sz="2000" b="1" dirty="0" smtClean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рублей </a:t>
            </a:r>
            <a:endParaRPr lang="ru-RU" sz="2000" b="1" dirty="0">
              <a:solidFill>
                <a:srgbClr val="FF000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endParaRPr lang="ru-RU" sz="1800" dirty="0"/>
          </a:p>
          <a:p>
            <a:pPr marL="356579">
              <a:lnSpc>
                <a:spcPts val="2456"/>
              </a:lnSpc>
            </a:pPr>
            <a:endParaRPr sz="1800" dirty="0">
              <a:solidFill>
                <a:srgbClr val="1E3653"/>
              </a:solidFill>
              <a:latin typeface="CKDJUM+Open Sans Light"/>
              <a:cs typeface="CKDJUM+Open Sans Light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786"/>
            <a:ext cx="2283460" cy="14998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2145" y="167287"/>
            <a:ext cx="1535522" cy="1462869"/>
          </a:xfrm>
          <a:prstGeom prst="rect">
            <a:avLst/>
          </a:prstGeom>
        </p:spPr>
      </p:pic>
      <p:sp>
        <p:nvSpPr>
          <p:cNvPr id="7" name="object 3"/>
          <p:cNvSpPr txBox="1"/>
          <p:nvPr/>
        </p:nvSpPr>
        <p:spPr>
          <a:xfrm>
            <a:off x="1399903" y="765498"/>
            <a:ext cx="6480720" cy="12567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877"/>
              </a:lnSpc>
            </a:pPr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Что такое </a:t>
            </a:r>
          </a:p>
          <a:p>
            <a:pPr algn="ctr">
              <a:lnSpc>
                <a:spcPts val="4877"/>
              </a:lnSpc>
            </a:pPr>
            <a:r>
              <a:rPr lang="ru-RU" sz="4000" b="1" dirty="0" smtClean="0">
                <a:solidFill>
                  <a:schemeClr val="bg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социальный контракт?</a:t>
            </a:r>
            <a:endParaRPr sz="4000" b="1" dirty="0">
              <a:solidFill>
                <a:schemeClr val="bg2">
                  <a:lumMod val="50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986" y="2781722"/>
            <a:ext cx="1090554" cy="10905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0" advClick="0" advTm="11000"/>
    </mc:Choice>
    <mc:Fallback xmlns=""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786"/>
            <a:ext cx="2283460" cy="14998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2145" y="167287"/>
            <a:ext cx="1535522" cy="146286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49277" y="1822646"/>
            <a:ext cx="8173194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Семьи </a:t>
            </a:r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и одиноко проживающие граждане, являющиеся гражданами Российской Федерации и проживающие на территории </a:t>
            </a:r>
            <a:r>
              <a:rPr lang="ru-RU" sz="20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Ульяновской </a:t>
            </a:r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области, среднедушевой доход которых по независящим от них причинам ниже величины прожиточного </a:t>
            </a:r>
            <a:r>
              <a:rPr lang="ru-RU" sz="20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минимума</a:t>
            </a:r>
          </a:p>
          <a:p>
            <a:pPr algn="just"/>
            <a:endParaRPr lang="ru-RU" sz="2000" b="1" dirty="0" smtClean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Размер величины прожиточного минимума на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2025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год: </a:t>
            </a:r>
          </a:p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15782 руб.</a:t>
            </a:r>
            <a:endParaRPr lang="ru-RU" sz="4800" b="1" dirty="0">
              <a:solidFill>
                <a:srgbClr val="FF000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11" name="object 3"/>
          <p:cNvSpPr txBox="1"/>
          <p:nvPr/>
        </p:nvSpPr>
        <p:spPr>
          <a:xfrm>
            <a:off x="2070076" y="1231136"/>
            <a:ext cx="5472608" cy="5915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77"/>
              </a:lnSpc>
            </a:pPr>
            <a:r>
              <a:rPr lang="ru-RU" sz="3600" b="1" dirty="0" smtClean="0">
                <a:solidFill>
                  <a:schemeClr val="bg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Кто может получить?</a:t>
            </a:r>
            <a:endParaRPr sz="3600" b="1" dirty="0">
              <a:solidFill>
                <a:schemeClr val="bg2">
                  <a:lumMod val="50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0" advClick="0" advTm="11000"/>
    </mc:Choice>
    <mc:Fallback xmlns=""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36590" y="2784032"/>
            <a:ext cx="76328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поиск </a:t>
            </a:r>
            <a:r>
              <a:rPr lang="ru-RU" sz="24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работы и трудоустройство </a:t>
            </a:r>
            <a:endParaRPr lang="ru-RU" sz="2400" dirty="0" smtClean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endParaRPr lang="ru-RU" sz="24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осуществление </a:t>
            </a:r>
            <a:r>
              <a:rPr lang="ru-RU" sz="24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индивидуальной </a:t>
            </a:r>
            <a:r>
              <a:rPr lang="ru-RU" sz="24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предпринимательской </a:t>
            </a:r>
            <a:r>
              <a:rPr lang="ru-RU" sz="24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деятельности </a:t>
            </a:r>
            <a:endParaRPr lang="ru-RU" sz="2400" dirty="0" smtClean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ru-RU" sz="24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ведение </a:t>
            </a:r>
            <a:r>
              <a:rPr lang="ru-RU" sz="24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личного подсобного хозяйства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ru-RU" sz="2400" dirty="0" smtClean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на </a:t>
            </a:r>
            <a:r>
              <a:rPr lang="ru-RU" sz="24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преодоление трудной жизненной </a:t>
            </a:r>
            <a:r>
              <a:rPr lang="ru-RU" sz="24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ситуации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786"/>
            <a:ext cx="2283460" cy="14998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2145" y="167287"/>
            <a:ext cx="1535522" cy="1462869"/>
          </a:xfrm>
          <a:prstGeom prst="rect">
            <a:avLst/>
          </a:prstGeom>
        </p:spPr>
      </p:pic>
      <p:sp>
        <p:nvSpPr>
          <p:cNvPr id="9" name="object 3"/>
          <p:cNvSpPr txBox="1"/>
          <p:nvPr/>
        </p:nvSpPr>
        <p:spPr>
          <a:xfrm>
            <a:off x="576747" y="1341562"/>
            <a:ext cx="8280920" cy="12926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Государственная социальная помощь </a:t>
            </a:r>
            <a:endParaRPr lang="ru-RU" sz="2800" b="1" dirty="0" smtClean="0">
              <a:solidFill>
                <a:schemeClr val="bg2">
                  <a:lumMod val="25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на 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основании социального контракта предоставляется по следующим направлениям: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344" y="3430978"/>
            <a:ext cx="1178918" cy="78594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980" y="2565698"/>
            <a:ext cx="981522" cy="98152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162" b="42796"/>
          <a:stretch/>
        </p:blipFill>
        <p:spPr>
          <a:xfrm>
            <a:off x="607362" y="4077866"/>
            <a:ext cx="1100328" cy="102753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13" y="5059058"/>
            <a:ext cx="1161480" cy="8744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0" advClick="0" advTm="11000"/>
    </mc:Choice>
    <mc:Fallback xmlns=""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786"/>
            <a:ext cx="2283460" cy="14998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2145" y="167287"/>
            <a:ext cx="1535522" cy="1462869"/>
          </a:xfrm>
          <a:prstGeom prst="rect">
            <a:avLst/>
          </a:prstGeom>
        </p:spPr>
      </p:pic>
      <p:sp>
        <p:nvSpPr>
          <p:cNvPr id="15" name="object 3"/>
          <p:cNvSpPr txBox="1"/>
          <p:nvPr/>
        </p:nvSpPr>
        <p:spPr>
          <a:xfrm>
            <a:off x="468338" y="1269554"/>
            <a:ext cx="828092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ПОИСК РАБОТЫ: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7199365"/>
              </p:ext>
            </p:extLst>
          </p:nvPr>
        </p:nvGraphicFramePr>
        <p:xfrm>
          <a:off x="496226" y="3923158"/>
          <a:ext cx="7573887" cy="2188168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7573887"/>
              </a:tblGrid>
              <a:tr h="257084">
                <a:tc>
                  <a:txBody>
                    <a:bodyPr/>
                    <a:lstStyle/>
                    <a:p>
                      <a:pPr marL="112395" algn="ctr">
                        <a:spcAft>
                          <a:spcPts val="0"/>
                        </a:spcAft>
                        <a:tabLst>
                          <a:tab pos="3027680" algn="l"/>
                          <a:tab pos="6553835" algn="l"/>
                        </a:tabLst>
                      </a:pPr>
                      <a:r>
                        <a:rPr lang="ru-RU" sz="1800" kern="0" dirty="0">
                          <a:solidFill>
                            <a:srgbClr val="FF0000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ОБЯЗАТЕЛЬСТВА ГРАЖДАНИНА </a:t>
                      </a:r>
                      <a:r>
                        <a:rPr lang="ru-RU" sz="1800" kern="0" dirty="0" smtClean="0">
                          <a:solidFill>
                            <a:srgbClr val="FF0000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:</a:t>
                      </a:r>
                      <a:endParaRPr lang="ru-RU" sz="1800" b="1" kern="0" dirty="0">
                        <a:solidFill>
                          <a:srgbClr val="FF0000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Calibri"/>
                      </a:endParaRPr>
                    </a:p>
                  </a:txBody>
                  <a:tcPr marL="44752" marR="44752" marT="0" marB="0" anchor="ctr"/>
                </a:tc>
              </a:tr>
              <a:tr h="1913848">
                <a:tc>
                  <a:txBody>
                    <a:bodyPr/>
                    <a:lstStyle/>
                    <a:p>
                      <a:pPr marL="342900" marR="109220" lvl="0" indent="-342900" algn="just">
                        <a:spcAft>
                          <a:spcPts val="0"/>
                        </a:spcAft>
                        <a:buFont typeface="Wingdings"/>
                        <a:buChar char=""/>
                        <a:tabLst>
                          <a:tab pos="653415" algn="l"/>
                          <a:tab pos="6553835" algn="l"/>
                        </a:tabLst>
                      </a:pPr>
                      <a:r>
                        <a:rPr lang="ru-RU" sz="1400" kern="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встать на учёт в органах занятости населения </a:t>
                      </a:r>
                      <a:r>
                        <a:rPr lang="ru-RU" sz="1400" kern="0" dirty="0" smtClean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в </a:t>
                      </a:r>
                      <a:r>
                        <a:rPr lang="ru-RU" sz="1400" kern="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качестве безработного или ищущего работу (зарегистрироваться на единой цифровой платформе «Работа в России» www.trudvsem.ru);</a:t>
                      </a:r>
                    </a:p>
                    <a:p>
                      <a:pPr marL="342900" marR="109220" lvl="0" indent="-342900" algn="just">
                        <a:spcAft>
                          <a:spcPts val="0"/>
                        </a:spcAft>
                        <a:buFont typeface="Wingdings"/>
                        <a:buChar char=""/>
                        <a:tabLst>
                          <a:tab pos="653415" algn="l"/>
                          <a:tab pos="6553835" algn="l"/>
                        </a:tabLst>
                      </a:pPr>
                      <a:r>
                        <a:rPr lang="ru-RU" sz="1400" kern="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осуществить поиск работы с последующим </a:t>
                      </a:r>
                      <a:r>
                        <a:rPr lang="ru-RU" sz="1400" kern="0" dirty="0" smtClean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трудоустройством </a:t>
                      </a:r>
                      <a:r>
                        <a:rPr lang="ru-RU" sz="1400" kern="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в период действия социального контракта</a:t>
                      </a:r>
                      <a:r>
                        <a:rPr lang="ru-RU" sz="1400" kern="0" dirty="0" smtClean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;</a:t>
                      </a:r>
                    </a:p>
                    <a:p>
                      <a:pPr marL="342900" marR="109220" lvl="0" indent="-342900" algn="just" defTabSz="91449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"/>
                        <a:tabLst>
                          <a:tab pos="653415" algn="l"/>
                          <a:tab pos="6553835" algn="l"/>
                        </a:tabLst>
                        <a:defRPr/>
                      </a:pPr>
                      <a:r>
                        <a:rPr lang="ru-RU" sz="1400" dirty="0" smtClean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повысить денежный доход гражданина (семьи гражданина)  по истечении срока действия контракта.</a:t>
                      </a:r>
                      <a:endParaRPr lang="ru-RU" sz="1400" kern="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  <a:p>
                      <a:pPr marL="342900" marR="109220" lvl="0" indent="-342900" algn="just">
                        <a:spcAft>
                          <a:spcPts val="0"/>
                        </a:spcAft>
                        <a:buFont typeface="Wingdings"/>
                        <a:buChar char=""/>
                        <a:tabLst>
                          <a:tab pos="653415" algn="l"/>
                          <a:tab pos="6553835" algn="l"/>
                        </a:tabLst>
                      </a:pPr>
                      <a:r>
                        <a:rPr lang="ru-RU" sz="1100" i="1" kern="0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пройти в период действия социального контракта профессиональное обучение или получить дополнительное профессиональное образование (если указанное обязательство установлено социальным контрактом</a:t>
                      </a:r>
                      <a:r>
                        <a:rPr lang="ru-RU" sz="1100" i="1" kern="0" dirty="0" smtClean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)</a:t>
                      </a:r>
                      <a:endParaRPr lang="ru-RU" sz="1100" i="1" kern="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44752" marR="44752" marT="0" marB="0"/>
                </a:tc>
              </a:tr>
            </a:tbl>
          </a:graphicData>
        </a:graphic>
      </p:graphicFrame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555" y="4941962"/>
            <a:ext cx="1592119" cy="176902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962" y="2267529"/>
            <a:ext cx="1813247" cy="18132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396330" y="1937317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РАЗМЕР ГОСУДАРСТВЕННОЙ СОЦИАЛЬНОЙ ПОМОЩИ ЗАЯВИТЕЛЮ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с одним вырезанным углом 9"/>
          <p:cNvSpPr/>
          <p:nvPr/>
        </p:nvSpPr>
        <p:spPr>
          <a:xfrm>
            <a:off x="468338" y="2444289"/>
            <a:ext cx="5190118" cy="432048"/>
          </a:xfrm>
          <a:prstGeom prst="snip1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00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tx1"/>
                </a:solidFill>
              </a:rPr>
              <a:t>  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Денежная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выплата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417937" y="2443688"/>
            <a:ext cx="2277215" cy="43204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17202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₽</a:t>
            </a:r>
            <a:r>
              <a:rPr lang="ru-RU" sz="3200" b="1" dirty="0" smtClean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96226" y="2878473"/>
            <a:ext cx="526727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Предоставляется в первый месяц с даты заключения социального контракта и в течение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трёх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месяцев с момента подтверждения факта трудоустройства заявителя.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076884" y="6126208"/>
            <a:ext cx="60130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*Обучение </a:t>
            </a:r>
            <a:r>
              <a:rPr lang="ru-RU" sz="14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(повышение квалификации или переквалификация) </a:t>
            </a:r>
            <a:endParaRPr lang="ru-RU" sz="1400" dirty="0" smtClean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r>
              <a:rPr lang="ru-RU" sz="14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до </a:t>
            </a:r>
            <a:r>
              <a:rPr lang="ru-RU" sz="1800" b="1" dirty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30 000 рублей </a:t>
            </a:r>
            <a:r>
              <a:rPr lang="ru-RU" sz="14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+ стипендия </a:t>
            </a:r>
            <a:r>
              <a:rPr lang="ru-RU" sz="1800" b="1" dirty="0" smtClean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8601, 00рублей</a:t>
            </a:r>
            <a:r>
              <a:rPr lang="ru-RU" sz="14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4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(срок до 3 месяцев)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854" y="3099254"/>
            <a:ext cx="981522" cy="98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61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0" advClick="0" advTm="11000"/>
    </mc:Choice>
    <mc:Fallback xmlns=""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786"/>
            <a:ext cx="2283460" cy="14998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2145" y="167287"/>
            <a:ext cx="1535522" cy="1462869"/>
          </a:xfrm>
          <a:prstGeom prst="rect">
            <a:avLst/>
          </a:prstGeom>
        </p:spPr>
      </p:pic>
      <p:sp>
        <p:nvSpPr>
          <p:cNvPr id="15" name="object 3"/>
          <p:cNvSpPr txBox="1"/>
          <p:nvPr/>
        </p:nvSpPr>
        <p:spPr>
          <a:xfrm>
            <a:off x="557229" y="1168491"/>
            <a:ext cx="8280920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ОСУЩЕСТВЛЕНИЕ </a:t>
            </a:r>
          </a:p>
          <a:p>
            <a:pPr algn="ctr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ИНДИВИДУАЛЬНОЙ ПРЕДПРИНИМАТЕЛЬСКОЙ ДЕЯТЕЛЬНОСТИ</a:t>
            </a:r>
            <a:endParaRPr lang="ru-RU" sz="2000" b="1" dirty="0">
              <a:solidFill>
                <a:schemeClr val="bg2">
                  <a:lumMod val="25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6185614"/>
              </p:ext>
            </p:extLst>
          </p:nvPr>
        </p:nvGraphicFramePr>
        <p:xfrm>
          <a:off x="357807" y="3127827"/>
          <a:ext cx="6833928" cy="2410584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6833928"/>
              </a:tblGrid>
              <a:tr h="398904">
                <a:tc>
                  <a:txBody>
                    <a:bodyPr/>
                    <a:lstStyle/>
                    <a:p>
                      <a:pPr marL="112395" algn="ctr">
                        <a:spcAft>
                          <a:spcPts val="0"/>
                        </a:spcAft>
                        <a:tabLst>
                          <a:tab pos="3027680" algn="l"/>
                          <a:tab pos="6553835" algn="l"/>
                        </a:tabLst>
                      </a:pPr>
                      <a:r>
                        <a:rPr lang="ru-RU" sz="1200" kern="0" dirty="0">
                          <a:solidFill>
                            <a:srgbClr val="FF0000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ОБЯЗАТЕЛЬСТВА ГРАЖДАНИНА </a:t>
                      </a:r>
                      <a:r>
                        <a:rPr lang="ru-RU" sz="1200" kern="0" dirty="0" smtClean="0">
                          <a:solidFill>
                            <a:srgbClr val="FF0000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:</a:t>
                      </a:r>
                      <a:endParaRPr lang="ru-RU" sz="1200" b="1" kern="0" dirty="0">
                        <a:solidFill>
                          <a:srgbClr val="FF0000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Calibri"/>
                      </a:endParaRPr>
                    </a:p>
                  </a:txBody>
                  <a:tcPr marL="44752" marR="44752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362439">
                <a:tc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ü"/>
                      </a:pPr>
                      <a:r>
                        <a:rPr lang="ru-RU" sz="1200" dirty="0" smtClean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Встать на учёт в налоговом органе в качестве индивидуального предпринимателя или налогоплательщика налога на профессиональный доход;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ü"/>
                      </a:pPr>
                      <a:r>
                        <a:rPr lang="ru-RU" sz="1200" dirty="0" smtClean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Приобрести в период действия социального контракта основные средства, материально-производственные запасы, принять имущественные обязательства (не более 15%), указанной в бизнес-плане;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ü"/>
                      </a:pPr>
                      <a:r>
                        <a:rPr lang="ru-RU" sz="1200" dirty="0" smtClean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Пройти в период действия социального контракта профессиональное обучение или получить дополнительное профессиональное образование (если указанное обязательство установлено социальным контрактом);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ü"/>
                      </a:pPr>
                      <a:r>
                        <a:rPr lang="ru-RU" sz="1200" dirty="0" smtClean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Повысить денежный доход гражданина (семьи гражданина)  по истечении срока действия контракта.</a:t>
                      </a:r>
                    </a:p>
                    <a:p>
                      <a:pPr marL="113665" marR="111125" algn="just">
                        <a:spcAft>
                          <a:spcPts val="0"/>
                        </a:spcAft>
                      </a:pPr>
                      <a:r>
                        <a:rPr lang="ru-RU" sz="1200" spc="-5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 </a:t>
                      </a:r>
                      <a:endParaRPr lang="ru-RU" sz="120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Calibri"/>
                      </a:endParaRPr>
                    </a:p>
                  </a:txBody>
                  <a:tcPr marL="44752" marR="44752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962" y="4281537"/>
            <a:ext cx="3359274" cy="223951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082" y="3103945"/>
            <a:ext cx="1413570" cy="1413570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346456" y="2588637"/>
            <a:ext cx="2736304" cy="43204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до 350 000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₽</a:t>
            </a:r>
            <a:r>
              <a:rPr lang="ru-RU" sz="3200" b="1" dirty="0" smtClean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55238" y="2481496"/>
            <a:ext cx="50346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единовременная выплата, в зависимости от сметы расходов, указанной в бизнес-плане.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43916" y="2145440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РАЗМЕР ГОСУДАРСТВЕННОЙ СОЦИАЛЬНОЙ ПОМОЩИ ЗАЯВИТЕЛЮ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76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0" advClick="0" advTm="11000"/>
    </mc:Choice>
    <mc:Fallback xmlns=""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954" y="5406777"/>
            <a:ext cx="2988618" cy="13747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2168986"/>
              </p:ext>
            </p:extLst>
          </p:nvPr>
        </p:nvGraphicFramePr>
        <p:xfrm>
          <a:off x="468338" y="2277666"/>
          <a:ext cx="7776864" cy="1416866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7776864"/>
              </a:tblGrid>
              <a:tr h="159117">
                <a:tc>
                  <a:txBody>
                    <a:bodyPr/>
                    <a:lstStyle/>
                    <a:p>
                      <a:pPr marL="112395" algn="l">
                        <a:spcAft>
                          <a:spcPts val="0"/>
                        </a:spcAft>
                        <a:tabLst>
                          <a:tab pos="3027680" algn="l"/>
                          <a:tab pos="6553835" algn="l"/>
                        </a:tabLst>
                      </a:pPr>
                      <a:endParaRPr lang="ru-RU" sz="1200" b="1" kern="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Calibri"/>
                      </a:endParaRPr>
                    </a:p>
                  </a:txBody>
                  <a:tcPr marL="44752" marR="44752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23398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FF0000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+mn-cs"/>
                        </a:rPr>
                        <a:t>До 200 000 рублей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+mn-cs"/>
                        </a:rPr>
                        <a:t>- единовременная выплата, в зависимости от сметы расходов, указанных в плане развития личного подсобного хозяйства. </a:t>
                      </a:r>
                      <a:b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+mn-cs"/>
                        </a:rPr>
                      </a:br>
                      <a:r>
                        <a:rPr lang="ru-RU" sz="1400" b="1" kern="1200" dirty="0" smtClean="0">
                          <a:solidFill>
                            <a:srgbClr val="FF0000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+mn-cs"/>
                        </a:rPr>
                        <a:t>До 350 000 рублей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+mn-cs"/>
                        </a:rPr>
                        <a:t>- единовременная выплата, зависимости от сметы расходов, указанных в бизнес плане крестьянско-фермерского хозяйства.</a:t>
                      </a:r>
                      <a:r>
                        <a:rPr lang="ru-RU" sz="1050" dirty="0" smtClean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  </a:t>
                      </a:r>
                    </a:p>
                  </a:txBody>
                  <a:tcPr marL="44752" marR="44752" marT="0" marB="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7" name="Рисунок 6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786"/>
            <a:ext cx="2283460" cy="14998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2145" y="167287"/>
            <a:ext cx="1535522" cy="1462869"/>
          </a:xfrm>
          <a:prstGeom prst="rect">
            <a:avLst/>
          </a:prstGeom>
        </p:spPr>
      </p:pic>
      <p:sp>
        <p:nvSpPr>
          <p:cNvPr id="15" name="object 3"/>
          <p:cNvSpPr txBox="1"/>
          <p:nvPr/>
        </p:nvSpPr>
        <p:spPr>
          <a:xfrm>
            <a:off x="544690" y="1279324"/>
            <a:ext cx="8280920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Ведение </a:t>
            </a:r>
          </a:p>
          <a:p>
            <a:pPr algn="ctr"/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ЛИЧНОГО ПОДСОБНОГО ХОЗЯЙСТВА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5223301"/>
              </p:ext>
            </p:extLst>
          </p:nvPr>
        </p:nvGraphicFramePr>
        <p:xfrm>
          <a:off x="488217" y="3357786"/>
          <a:ext cx="6833928" cy="2410584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6833928"/>
              </a:tblGrid>
              <a:tr h="398904">
                <a:tc>
                  <a:txBody>
                    <a:bodyPr/>
                    <a:lstStyle/>
                    <a:p>
                      <a:pPr marL="112395" algn="ctr">
                        <a:spcAft>
                          <a:spcPts val="0"/>
                        </a:spcAft>
                        <a:tabLst>
                          <a:tab pos="3027680" algn="l"/>
                          <a:tab pos="6553835" algn="l"/>
                        </a:tabLs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ОБЯЗАТЕЛЬСТВА ГРАЖДАНИНА </a:t>
                      </a: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: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44752" marR="44752" marT="0" marB="0" anchor="ctr"/>
                </a:tc>
              </a:tr>
              <a:tr h="1362439">
                <a:tc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ü"/>
                      </a:pPr>
                      <a:r>
                        <a:rPr lang="ru-RU" sz="1200" dirty="0" smtClean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Встать на учёт в налоговом органе в качестве налогоплательщика налога на профессиональный доход или индивидуального предпринимателя;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ü"/>
                      </a:pPr>
                      <a:r>
                        <a:rPr lang="ru-RU" sz="1200" dirty="0" smtClean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Приобрести в период действия социального контракта необходимые для ведения личного подсобного хозяйства товары, а также продукцию, относимую к сельскохозяйственной продукции;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ü"/>
                      </a:pPr>
                      <a:r>
                        <a:rPr lang="ru-RU" sz="1200" dirty="0" smtClean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Осуществлять реализацию сельскохозяйственной продукции, произведенной и переработанной при ведении личного подсобного хозяйства;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ü"/>
                      </a:pPr>
                      <a:r>
                        <a:rPr lang="ru-RU" sz="1200" dirty="0" smtClean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Пройти в период действия социального контракта профессиональное обучение или получить дополнительное профессиональное образование (если указанное обязательство установлено социальным контрактом).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ü"/>
                      </a:pPr>
                      <a:r>
                        <a:rPr lang="ru-RU" sz="1200" dirty="0" smtClean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Повысить денежный доход гражданина (семьи гражданина) по истечении срока действия контракта.</a:t>
                      </a:r>
                    </a:p>
                    <a:p>
                      <a:pPr marL="113665" marR="111125" indent="0" algn="just"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1200" dirty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 </a:t>
                      </a:r>
                    </a:p>
                  </a:txBody>
                  <a:tcPr marL="44752" marR="44752" marT="0" marB="0"/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906" y="2637706"/>
            <a:ext cx="666473" cy="98493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86739" y="2017988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РАЗМЕР ГОСУДАРСТВЕННОЙ СОЦИАЛЬНОЙ ПОМОЩИ ЗАЯВИТЕЛЮ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597" y="4588428"/>
            <a:ext cx="789904" cy="81834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3239" y="3625199"/>
            <a:ext cx="1045738" cy="1040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8222" y="4869954"/>
            <a:ext cx="657886" cy="65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344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0" advClick="0" advTm="11000"/>
    </mc:Choice>
    <mc:Fallback xmlns=""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342" y="693490"/>
            <a:ext cx="7992888" cy="720079"/>
          </a:xfrm>
        </p:spPr>
        <p:txBody>
          <a:bodyPr>
            <a:normAutofit fontScale="92500" lnSpcReduction="20000"/>
          </a:bodyPr>
          <a:lstStyle/>
          <a:p>
            <a:pPr marL="45725" indent="0" algn="ctr">
              <a:buNone/>
            </a:pPr>
            <a:r>
              <a:rPr lang="ru-RU" sz="5200" b="1" dirty="0">
                <a:solidFill>
                  <a:schemeClr val="bg2">
                    <a:lumMod val="2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Соцгарантия73</a:t>
            </a:r>
            <a:endParaRPr lang="ru-RU" sz="5000" b="1" dirty="0">
              <a:solidFill>
                <a:schemeClr val="bg2">
                  <a:lumMod val="25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1026" name="Picture 2" descr="C:\Users\MyazinAS\Downloads\72ef4591b3d3be26d6d050cd750b59e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6570" y="1629594"/>
            <a:ext cx="4032448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361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0" advClick="0" advTm="11000"/>
    </mc:Choice>
    <mc:Fallback xmlns="">
      <p:transition spd="slow" advClick="0" advTm="11000"/>
    </mc:Fallback>
  </mc:AlternateContent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923</TotalTime>
  <Words>503</Words>
  <Application>Microsoft Office PowerPoint</Application>
  <PresentationFormat>Произвольный</PresentationFormat>
  <Paragraphs>56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6" baseType="lpstr">
      <vt:lpstr>Arial</vt:lpstr>
      <vt:lpstr>PT Astra Serif</vt:lpstr>
      <vt:lpstr>CKDJUM+Open Sans Light</vt:lpstr>
      <vt:lpstr>Wingdings</vt:lpstr>
      <vt:lpstr>Trebuchet MS</vt:lpstr>
      <vt:lpstr>Times New Roman</vt:lpstr>
      <vt:lpstr>Calibri</vt:lpstr>
      <vt:lpstr>Georgia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creator>doc2pdf</dc:creator>
  <cp:lastModifiedBy>Мязин Андрей Сергеевич</cp:lastModifiedBy>
  <cp:revision>70</cp:revision>
  <dcterms:created xsi:type="dcterms:W3CDTF">2021-03-23T07:29:09Z</dcterms:created>
  <dcterms:modified xsi:type="dcterms:W3CDTF">2025-11-07T06:32:15Z</dcterms:modified>
</cp:coreProperties>
</file>